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7" r:id="rId2"/>
    <p:sldId id="256" r:id="rId3"/>
    <p:sldId id="258" r:id="rId4"/>
    <p:sldId id="259" r:id="rId5"/>
    <p:sldId id="260" r:id="rId6"/>
    <p:sldId id="261" r:id="rId7"/>
    <p:sldId id="262"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90"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16068-6553-4D12-B204-49F425B7CD19}" type="doc">
      <dgm:prSet loTypeId="urn:microsoft.com/office/officeart/2005/8/layout/vList4" loCatId="list" qsTypeId="urn:microsoft.com/office/officeart/2005/8/quickstyle/3d6" qsCatId="3D" csTypeId="urn:microsoft.com/office/officeart/2005/8/colors/accent1_2" csCatId="accent1" phldr="1"/>
      <dgm:spPr/>
      <dgm:t>
        <a:bodyPr/>
        <a:lstStyle/>
        <a:p>
          <a:endParaRPr lang="es-GT"/>
        </a:p>
      </dgm:t>
    </dgm:pt>
    <dgm:pt modelId="{DFCF8FA4-31DF-4039-911F-EDC85763DE9E}">
      <dgm:prSet phldrT="[Texto]"/>
      <dgm:spPr/>
      <dgm:t>
        <a:bodyPr/>
        <a:lstStyle/>
        <a:p>
          <a:r>
            <a:rPr lang="es-GT" dirty="0" smtClean="0"/>
            <a:t>Mantenimiento deductivo</a:t>
          </a:r>
          <a:endParaRPr lang="es-GT" dirty="0"/>
        </a:p>
      </dgm:t>
    </dgm:pt>
    <dgm:pt modelId="{02B76262-7B61-468E-BAE0-889007ACE11E}" type="parTrans" cxnId="{5DCFD439-2034-480F-95E8-FD71A495FA58}">
      <dgm:prSet/>
      <dgm:spPr/>
      <dgm:t>
        <a:bodyPr/>
        <a:lstStyle/>
        <a:p>
          <a:endParaRPr lang="es-GT"/>
        </a:p>
      </dgm:t>
    </dgm:pt>
    <dgm:pt modelId="{B0ABE30D-66C6-412D-A075-E1A31F43DA0F}" type="sibTrans" cxnId="{5DCFD439-2034-480F-95E8-FD71A495FA58}">
      <dgm:prSet/>
      <dgm:spPr/>
      <dgm:t>
        <a:bodyPr/>
        <a:lstStyle/>
        <a:p>
          <a:endParaRPr lang="es-GT"/>
        </a:p>
      </dgm:t>
    </dgm:pt>
    <dgm:pt modelId="{B9FBE5F5-2108-45F4-A98B-809D5604BD74}">
      <dgm:prSet phldrT="[Texto]"/>
      <dgm:spPr/>
      <dgm:t>
        <a:bodyPr/>
        <a:lstStyle/>
        <a:p>
          <a:r>
            <a:rPr lang="es-GT" b="0" i="0" dirty="0" smtClean="0"/>
            <a:t>estrategia para reducir fallas ocultas</a:t>
          </a:r>
          <a:endParaRPr lang="es-GT" dirty="0"/>
        </a:p>
      </dgm:t>
    </dgm:pt>
    <dgm:pt modelId="{23D009F0-CA00-4236-BF43-3DB32F581CE4}" type="parTrans" cxnId="{E70320D5-8781-4B17-9A7D-30748788E974}">
      <dgm:prSet/>
      <dgm:spPr/>
      <dgm:t>
        <a:bodyPr/>
        <a:lstStyle/>
        <a:p>
          <a:endParaRPr lang="es-GT"/>
        </a:p>
      </dgm:t>
    </dgm:pt>
    <dgm:pt modelId="{3E30186B-1CEA-41BA-BD4E-E1AB68C96FFD}" type="sibTrans" cxnId="{E70320D5-8781-4B17-9A7D-30748788E974}">
      <dgm:prSet/>
      <dgm:spPr/>
      <dgm:t>
        <a:bodyPr/>
        <a:lstStyle/>
        <a:p>
          <a:endParaRPr lang="es-GT"/>
        </a:p>
      </dgm:t>
    </dgm:pt>
    <dgm:pt modelId="{7B3978CD-98F6-44D3-B2F9-CB1D8C8D326C}">
      <dgm:prSet phldrT="[Texto]"/>
      <dgm:spPr/>
      <dgm:t>
        <a:bodyPr/>
        <a:lstStyle/>
        <a:p>
          <a:r>
            <a:rPr lang="es-GT" dirty="0" smtClean="0"/>
            <a:t>Mantenimiento preventivo</a:t>
          </a:r>
          <a:endParaRPr lang="es-GT" dirty="0"/>
        </a:p>
      </dgm:t>
    </dgm:pt>
    <dgm:pt modelId="{641AA780-6F4C-46A8-9607-274FC1056772}" type="parTrans" cxnId="{8A09F006-A389-4BF1-A64C-0463E269B890}">
      <dgm:prSet/>
      <dgm:spPr/>
      <dgm:t>
        <a:bodyPr/>
        <a:lstStyle/>
        <a:p>
          <a:endParaRPr lang="es-GT"/>
        </a:p>
      </dgm:t>
    </dgm:pt>
    <dgm:pt modelId="{AB660848-250C-4A5C-BDCA-13CF539FA94B}" type="sibTrans" cxnId="{8A09F006-A389-4BF1-A64C-0463E269B890}">
      <dgm:prSet/>
      <dgm:spPr/>
      <dgm:t>
        <a:bodyPr/>
        <a:lstStyle/>
        <a:p>
          <a:endParaRPr lang="es-GT"/>
        </a:p>
      </dgm:t>
    </dgm:pt>
    <dgm:pt modelId="{19A91D44-317E-4D49-ABA5-184EA6DA065B}">
      <dgm:prSet phldrT="[Texto]"/>
      <dgm:spPr/>
      <dgm:t>
        <a:bodyPr/>
        <a:lstStyle/>
        <a:p>
          <a:r>
            <a:rPr lang="es-GT" b="0" i="0" dirty="0" smtClean="0"/>
            <a:t>es el destinado a la conservación de equipos o instalaciones </a:t>
          </a:r>
          <a:endParaRPr lang="es-GT" dirty="0"/>
        </a:p>
      </dgm:t>
    </dgm:pt>
    <dgm:pt modelId="{162E4729-5548-4337-90B4-3CC95CEDF1D4}" type="parTrans" cxnId="{221A17F2-B134-4C0A-8C9A-C80F1137292C}">
      <dgm:prSet/>
      <dgm:spPr/>
      <dgm:t>
        <a:bodyPr/>
        <a:lstStyle/>
        <a:p>
          <a:endParaRPr lang="es-GT"/>
        </a:p>
      </dgm:t>
    </dgm:pt>
    <dgm:pt modelId="{295B5640-9B60-4401-8495-154C9549A9BF}" type="sibTrans" cxnId="{221A17F2-B134-4C0A-8C9A-C80F1137292C}">
      <dgm:prSet/>
      <dgm:spPr/>
      <dgm:t>
        <a:bodyPr/>
        <a:lstStyle/>
        <a:p>
          <a:endParaRPr lang="es-GT"/>
        </a:p>
      </dgm:t>
    </dgm:pt>
    <dgm:pt modelId="{77C5CB70-0E54-4D2E-B75C-CE7F43EE6BE1}">
      <dgm:prSet phldrT="[Texto]"/>
      <dgm:spPr/>
      <dgm:t>
        <a:bodyPr/>
        <a:lstStyle/>
        <a:p>
          <a:r>
            <a:rPr lang="es-GT" dirty="0" smtClean="0"/>
            <a:t>Mantenimiento correctivo</a:t>
          </a:r>
          <a:endParaRPr lang="es-GT" dirty="0"/>
        </a:p>
      </dgm:t>
    </dgm:pt>
    <dgm:pt modelId="{28CABE65-0CB1-4415-8BE2-30F06CFF5F0B}" type="parTrans" cxnId="{F1E4E431-52DF-4FA2-ACA6-1D8AC39F24D8}">
      <dgm:prSet/>
      <dgm:spPr/>
      <dgm:t>
        <a:bodyPr/>
        <a:lstStyle/>
        <a:p>
          <a:endParaRPr lang="es-GT"/>
        </a:p>
      </dgm:t>
    </dgm:pt>
    <dgm:pt modelId="{5188A379-9980-4BC8-8B55-F27BA5EB09AA}" type="sibTrans" cxnId="{F1E4E431-52DF-4FA2-ACA6-1D8AC39F24D8}">
      <dgm:prSet/>
      <dgm:spPr/>
      <dgm:t>
        <a:bodyPr/>
        <a:lstStyle/>
        <a:p>
          <a:endParaRPr lang="es-GT"/>
        </a:p>
      </dgm:t>
    </dgm:pt>
    <dgm:pt modelId="{192344DD-13E3-4716-82BF-9E9D1F0AE9CC}">
      <dgm:prSet phldrT="[Texto]"/>
      <dgm:spPr/>
      <dgm:t>
        <a:bodyPr/>
        <a:lstStyle/>
        <a:p>
          <a:r>
            <a:rPr lang="es-GT" b="0" i="0" dirty="0" smtClean="0"/>
            <a:t>corrige los defectos observados en los equipamientos o instalaciones</a:t>
          </a:r>
          <a:endParaRPr lang="es-GT" dirty="0"/>
        </a:p>
      </dgm:t>
    </dgm:pt>
    <dgm:pt modelId="{28CCAD71-D63C-4D30-A7C9-966D1DBC9FBC}" type="parTrans" cxnId="{4C843793-F0A2-4605-9820-584DA392709D}">
      <dgm:prSet/>
      <dgm:spPr/>
      <dgm:t>
        <a:bodyPr/>
        <a:lstStyle/>
        <a:p>
          <a:endParaRPr lang="es-GT"/>
        </a:p>
      </dgm:t>
    </dgm:pt>
    <dgm:pt modelId="{0BC35201-C791-453E-B7C6-EC9BADB2F68A}" type="sibTrans" cxnId="{4C843793-F0A2-4605-9820-584DA392709D}">
      <dgm:prSet/>
      <dgm:spPr/>
      <dgm:t>
        <a:bodyPr/>
        <a:lstStyle/>
        <a:p>
          <a:endParaRPr lang="es-GT"/>
        </a:p>
      </dgm:t>
    </dgm:pt>
    <dgm:pt modelId="{60107126-991F-4AC0-89DB-D2EBF97BDD3F}" type="pres">
      <dgm:prSet presAssocID="{10316068-6553-4D12-B204-49F425B7CD19}" presName="linear" presStyleCnt="0">
        <dgm:presLayoutVars>
          <dgm:dir/>
          <dgm:resizeHandles val="exact"/>
        </dgm:presLayoutVars>
      </dgm:prSet>
      <dgm:spPr/>
    </dgm:pt>
    <dgm:pt modelId="{F655AE3C-174B-4E2E-BEDF-F101CD13FF91}" type="pres">
      <dgm:prSet presAssocID="{DFCF8FA4-31DF-4039-911F-EDC85763DE9E}" presName="comp" presStyleCnt="0"/>
      <dgm:spPr/>
    </dgm:pt>
    <dgm:pt modelId="{EA478746-A198-4711-B185-8FC13938A5C3}" type="pres">
      <dgm:prSet presAssocID="{DFCF8FA4-31DF-4039-911F-EDC85763DE9E}" presName="box" presStyleLbl="node1" presStyleIdx="0" presStyleCnt="3" custAng="0"/>
      <dgm:spPr/>
      <dgm:t>
        <a:bodyPr/>
        <a:lstStyle/>
        <a:p>
          <a:endParaRPr lang="es-GT"/>
        </a:p>
      </dgm:t>
    </dgm:pt>
    <dgm:pt modelId="{10D37CA0-9017-40F5-AB99-6CD012AD226C}" type="pres">
      <dgm:prSet presAssocID="{DFCF8FA4-31DF-4039-911F-EDC85763DE9E}" presName="img" presStyleLbl="fgImgPlace1" presStyleIdx="0" presStyleCnt="3"/>
      <dgm:spPr>
        <a:blipFill rotWithShape="1">
          <a:blip xmlns:r="http://schemas.openxmlformats.org/officeDocument/2006/relationships" r:embed="rId1"/>
          <a:stretch>
            <a:fillRect/>
          </a:stretch>
        </a:blipFill>
      </dgm:spPr>
    </dgm:pt>
    <dgm:pt modelId="{ECB8EC9A-1EED-45FB-A13F-DC674DC7D2AB}" type="pres">
      <dgm:prSet presAssocID="{DFCF8FA4-31DF-4039-911F-EDC85763DE9E}" presName="text" presStyleLbl="node1" presStyleIdx="0" presStyleCnt="3">
        <dgm:presLayoutVars>
          <dgm:bulletEnabled val="1"/>
        </dgm:presLayoutVars>
      </dgm:prSet>
      <dgm:spPr/>
      <dgm:t>
        <a:bodyPr/>
        <a:lstStyle/>
        <a:p>
          <a:endParaRPr lang="es-GT"/>
        </a:p>
      </dgm:t>
    </dgm:pt>
    <dgm:pt modelId="{CB35BF54-AF02-4566-9E76-A9D58BECDAAE}" type="pres">
      <dgm:prSet presAssocID="{B0ABE30D-66C6-412D-A075-E1A31F43DA0F}" presName="spacer" presStyleCnt="0"/>
      <dgm:spPr/>
    </dgm:pt>
    <dgm:pt modelId="{8125CDCA-053A-4BB9-8A50-9F2C5BAAE857}" type="pres">
      <dgm:prSet presAssocID="{7B3978CD-98F6-44D3-B2F9-CB1D8C8D326C}" presName="comp" presStyleCnt="0"/>
      <dgm:spPr/>
    </dgm:pt>
    <dgm:pt modelId="{F7695947-3C92-49BD-9E77-F81EE0A38A95}" type="pres">
      <dgm:prSet presAssocID="{7B3978CD-98F6-44D3-B2F9-CB1D8C8D326C}" presName="box" presStyleLbl="node1" presStyleIdx="1" presStyleCnt="3"/>
      <dgm:spPr/>
      <dgm:t>
        <a:bodyPr/>
        <a:lstStyle/>
        <a:p>
          <a:endParaRPr lang="es-GT"/>
        </a:p>
      </dgm:t>
    </dgm:pt>
    <dgm:pt modelId="{F31B62B6-1C5A-418F-9617-066AEC6FCCB8}" type="pres">
      <dgm:prSet presAssocID="{7B3978CD-98F6-44D3-B2F9-CB1D8C8D326C}" presName="img" presStyleLbl="fgImgPlace1" presStyleIdx="1" presStyleCnt="3"/>
      <dgm:spPr>
        <a:blipFill rotWithShape="1">
          <a:blip xmlns:r="http://schemas.openxmlformats.org/officeDocument/2006/relationships" r:embed="rId2"/>
          <a:stretch>
            <a:fillRect/>
          </a:stretch>
        </a:blipFill>
      </dgm:spPr>
    </dgm:pt>
    <dgm:pt modelId="{79CE9380-F3EB-4A5F-8A4E-1FA7A1974636}" type="pres">
      <dgm:prSet presAssocID="{7B3978CD-98F6-44D3-B2F9-CB1D8C8D326C}" presName="text" presStyleLbl="node1" presStyleIdx="1" presStyleCnt="3">
        <dgm:presLayoutVars>
          <dgm:bulletEnabled val="1"/>
        </dgm:presLayoutVars>
      </dgm:prSet>
      <dgm:spPr/>
      <dgm:t>
        <a:bodyPr/>
        <a:lstStyle/>
        <a:p>
          <a:endParaRPr lang="es-GT"/>
        </a:p>
      </dgm:t>
    </dgm:pt>
    <dgm:pt modelId="{44F3884B-C7FB-4AB2-AFF8-C02BB85416F5}" type="pres">
      <dgm:prSet presAssocID="{AB660848-250C-4A5C-BDCA-13CF539FA94B}" presName="spacer" presStyleCnt="0"/>
      <dgm:spPr/>
    </dgm:pt>
    <dgm:pt modelId="{ED3C4122-57FB-4E31-9023-C3F0BF791367}" type="pres">
      <dgm:prSet presAssocID="{77C5CB70-0E54-4D2E-B75C-CE7F43EE6BE1}" presName="comp" presStyleCnt="0"/>
      <dgm:spPr/>
    </dgm:pt>
    <dgm:pt modelId="{73FD902E-84B8-4812-BCD4-2CC2B3100010}" type="pres">
      <dgm:prSet presAssocID="{77C5CB70-0E54-4D2E-B75C-CE7F43EE6BE1}" presName="box" presStyleLbl="node1" presStyleIdx="2" presStyleCnt="3"/>
      <dgm:spPr/>
      <dgm:t>
        <a:bodyPr/>
        <a:lstStyle/>
        <a:p>
          <a:endParaRPr lang="es-GT"/>
        </a:p>
      </dgm:t>
    </dgm:pt>
    <dgm:pt modelId="{6682B7D1-8215-4862-B060-AD71245BBB8C}" type="pres">
      <dgm:prSet presAssocID="{77C5CB70-0E54-4D2E-B75C-CE7F43EE6BE1}" presName="img" presStyleLbl="fgImgPlace1" presStyleIdx="2" presStyleCnt="3"/>
      <dgm:spPr>
        <a:blipFill rotWithShape="1">
          <a:blip xmlns:r="http://schemas.openxmlformats.org/officeDocument/2006/relationships" r:embed="rId3"/>
          <a:stretch>
            <a:fillRect/>
          </a:stretch>
        </a:blipFill>
      </dgm:spPr>
    </dgm:pt>
    <dgm:pt modelId="{8BC4B860-104A-424F-B344-30D6B0FA86F1}" type="pres">
      <dgm:prSet presAssocID="{77C5CB70-0E54-4D2E-B75C-CE7F43EE6BE1}" presName="text" presStyleLbl="node1" presStyleIdx="2" presStyleCnt="3">
        <dgm:presLayoutVars>
          <dgm:bulletEnabled val="1"/>
        </dgm:presLayoutVars>
      </dgm:prSet>
      <dgm:spPr/>
      <dgm:t>
        <a:bodyPr/>
        <a:lstStyle/>
        <a:p>
          <a:endParaRPr lang="es-GT"/>
        </a:p>
      </dgm:t>
    </dgm:pt>
  </dgm:ptLst>
  <dgm:cxnLst>
    <dgm:cxn modelId="{4C843793-F0A2-4605-9820-584DA392709D}" srcId="{77C5CB70-0E54-4D2E-B75C-CE7F43EE6BE1}" destId="{192344DD-13E3-4716-82BF-9E9D1F0AE9CC}" srcOrd="0" destOrd="0" parTransId="{28CCAD71-D63C-4D30-A7C9-966D1DBC9FBC}" sibTransId="{0BC35201-C791-453E-B7C6-EC9BADB2F68A}"/>
    <dgm:cxn modelId="{1F6FD031-8464-4BC1-833B-C9D2333F3906}" type="presOf" srcId="{19A91D44-317E-4D49-ABA5-184EA6DA065B}" destId="{F7695947-3C92-49BD-9E77-F81EE0A38A95}" srcOrd="0" destOrd="1" presId="urn:microsoft.com/office/officeart/2005/8/layout/vList4"/>
    <dgm:cxn modelId="{4748CEDD-343B-46DA-BE9D-18B1C9913FA1}" type="presOf" srcId="{B9FBE5F5-2108-45F4-A98B-809D5604BD74}" destId="{ECB8EC9A-1EED-45FB-A13F-DC674DC7D2AB}" srcOrd="1" destOrd="1" presId="urn:microsoft.com/office/officeart/2005/8/layout/vList4"/>
    <dgm:cxn modelId="{523436AC-11F2-43AA-9CE2-7E946FFA5D9D}" type="presOf" srcId="{DFCF8FA4-31DF-4039-911F-EDC85763DE9E}" destId="{EA478746-A198-4711-B185-8FC13938A5C3}" srcOrd="0" destOrd="0" presId="urn:microsoft.com/office/officeart/2005/8/layout/vList4"/>
    <dgm:cxn modelId="{8A09F006-A389-4BF1-A64C-0463E269B890}" srcId="{10316068-6553-4D12-B204-49F425B7CD19}" destId="{7B3978CD-98F6-44D3-B2F9-CB1D8C8D326C}" srcOrd="1" destOrd="0" parTransId="{641AA780-6F4C-46A8-9607-274FC1056772}" sibTransId="{AB660848-250C-4A5C-BDCA-13CF539FA94B}"/>
    <dgm:cxn modelId="{CA1F49E6-4B14-4817-94C6-9FD8FCECC0C0}" type="presOf" srcId="{7B3978CD-98F6-44D3-B2F9-CB1D8C8D326C}" destId="{F7695947-3C92-49BD-9E77-F81EE0A38A95}" srcOrd="0" destOrd="0" presId="urn:microsoft.com/office/officeart/2005/8/layout/vList4"/>
    <dgm:cxn modelId="{5DCFD439-2034-480F-95E8-FD71A495FA58}" srcId="{10316068-6553-4D12-B204-49F425B7CD19}" destId="{DFCF8FA4-31DF-4039-911F-EDC85763DE9E}" srcOrd="0" destOrd="0" parTransId="{02B76262-7B61-468E-BAE0-889007ACE11E}" sibTransId="{B0ABE30D-66C6-412D-A075-E1A31F43DA0F}"/>
    <dgm:cxn modelId="{221A17F2-B134-4C0A-8C9A-C80F1137292C}" srcId="{7B3978CD-98F6-44D3-B2F9-CB1D8C8D326C}" destId="{19A91D44-317E-4D49-ABA5-184EA6DA065B}" srcOrd="0" destOrd="0" parTransId="{162E4729-5548-4337-90B4-3CC95CEDF1D4}" sibTransId="{295B5640-9B60-4401-8495-154C9549A9BF}"/>
    <dgm:cxn modelId="{6E810B46-17A8-4F6F-AE68-4BBE80B478D6}" type="presOf" srcId="{19A91D44-317E-4D49-ABA5-184EA6DA065B}" destId="{79CE9380-F3EB-4A5F-8A4E-1FA7A1974636}" srcOrd="1" destOrd="1" presId="urn:microsoft.com/office/officeart/2005/8/layout/vList4"/>
    <dgm:cxn modelId="{D20DC7F8-F2CB-4543-A711-E7F8902C734B}" type="presOf" srcId="{DFCF8FA4-31DF-4039-911F-EDC85763DE9E}" destId="{ECB8EC9A-1EED-45FB-A13F-DC674DC7D2AB}" srcOrd="1" destOrd="0" presId="urn:microsoft.com/office/officeart/2005/8/layout/vList4"/>
    <dgm:cxn modelId="{F1F96A62-7398-4220-9D9B-61033BB1A89E}" type="presOf" srcId="{192344DD-13E3-4716-82BF-9E9D1F0AE9CC}" destId="{73FD902E-84B8-4812-BCD4-2CC2B3100010}" srcOrd="0" destOrd="1" presId="urn:microsoft.com/office/officeart/2005/8/layout/vList4"/>
    <dgm:cxn modelId="{E70320D5-8781-4B17-9A7D-30748788E974}" srcId="{DFCF8FA4-31DF-4039-911F-EDC85763DE9E}" destId="{B9FBE5F5-2108-45F4-A98B-809D5604BD74}" srcOrd="0" destOrd="0" parTransId="{23D009F0-CA00-4236-BF43-3DB32F581CE4}" sibTransId="{3E30186B-1CEA-41BA-BD4E-E1AB68C96FFD}"/>
    <dgm:cxn modelId="{04498224-2FB9-4836-91FE-C8127AA52717}" type="presOf" srcId="{7B3978CD-98F6-44D3-B2F9-CB1D8C8D326C}" destId="{79CE9380-F3EB-4A5F-8A4E-1FA7A1974636}" srcOrd="1" destOrd="0" presId="urn:microsoft.com/office/officeart/2005/8/layout/vList4"/>
    <dgm:cxn modelId="{FC3ACFD5-5260-445F-8D93-3B484F4B1D41}" type="presOf" srcId="{192344DD-13E3-4716-82BF-9E9D1F0AE9CC}" destId="{8BC4B860-104A-424F-B344-30D6B0FA86F1}" srcOrd="1" destOrd="1" presId="urn:microsoft.com/office/officeart/2005/8/layout/vList4"/>
    <dgm:cxn modelId="{10534610-84E7-42C6-9491-75344C13BFBF}" type="presOf" srcId="{77C5CB70-0E54-4D2E-B75C-CE7F43EE6BE1}" destId="{73FD902E-84B8-4812-BCD4-2CC2B3100010}" srcOrd="0" destOrd="0" presId="urn:microsoft.com/office/officeart/2005/8/layout/vList4"/>
    <dgm:cxn modelId="{83BD6C1D-3FC3-463F-A96B-D96ADE28E842}" type="presOf" srcId="{77C5CB70-0E54-4D2E-B75C-CE7F43EE6BE1}" destId="{8BC4B860-104A-424F-B344-30D6B0FA86F1}" srcOrd="1" destOrd="0" presId="urn:microsoft.com/office/officeart/2005/8/layout/vList4"/>
    <dgm:cxn modelId="{F1E4E431-52DF-4FA2-ACA6-1D8AC39F24D8}" srcId="{10316068-6553-4D12-B204-49F425B7CD19}" destId="{77C5CB70-0E54-4D2E-B75C-CE7F43EE6BE1}" srcOrd="2" destOrd="0" parTransId="{28CABE65-0CB1-4415-8BE2-30F06CFF5F0B}" sibTransId="{5188A379-9980-4BC8-8B55-F27BA5EB09AA}"/>
    <dgm:cxn modelId="{6E05A417-E056-4247-B85C-172C7453C573}" type="presOf" srcId="{10316068-6553-4D12-B204-49F425B7CD19}" destId="{60107126-991F-4AC0-89DB-D2EBF97BDD3F}" srcOrd="0" destOrd="0" presId="urn:microsoft.com/office/officeart/2005/8/layout/vList4"/>
    <dgm:cxn modelId="{BECEF5ED-AED1-49F5-9484-C05492A761F9}" type="presOf" srcId="{B9FBE5F5-2108-45F4-A98B-809D5604BD74}" destId="{EA478746-A198-4711-B185-8FC13938A5C3}" srcOrd="0" destOrd="1" presId="urn:microsoft.com/office/officeart/2005/8/layout/vList4"/>
    <dgm:cxn modelId="{0CBF8B60-1848-4C61-BA2A-6F065B958211}" type="presParOf" srcId="{60107126-991F-4AC0-89DB-D2EBF97BDD3F}" destId="{F655AE3C-174B-4E2E-BEDF-F101CD13FF91}" srcOrd="0" destOrd="0" presId="urn:microsoft.com/office/officeart/2005/8/layout/vList4"/>
    <dgm:cxn modelId="{83974763-3EB5-47D0-8CA7-1FF5D86CE338}" type="presParOf" srcId="{F655AE3C-174B-4E2E-BEDF-F101CD13FF91}" destId="{EA478746-A198-4711-B185-8FC13938A5C3}" srcOrd="0" destOrd="0" presId="urn:microsoft.com/office/officeart/2005/8/layout/vList4"/>
    <dgm:cxn modelId="{40AF0B26-50F3-4346-9A85-DA13C21517A1}" type="presParOf" srcId="{F655AE3C-174B-4E2E-BEDF-F101CD13FF91}" destId="{10D37CA0-9017-40F5-AB99-6CD012AD226C}" srcOrd="1" destOrd="0" presId="urn:microsoft.com/office/officeart/2005/8/layout/vList4"/>
    <dgm:cxn modelId="{FEA45030-B18F-453E-A628-CC203230B65C}" type="presParOf" srcId="{F655AE3C-174B-4E2E-BEDF-F101CD13FF91}" destId="{ECB8EC9A-1EED-45FB-A13F-DC674DC7D2AB}" srcOrd="2" destOrd="0" presId="urn:microsoft.com/office/officeart/2005/8/layout/vList4"/>
    <dgm:cxn modelId="{D9EC9909-1EFC-4743-AA4A-5D9B356C32A9}" type="presParOf" srcId="{60107126-991F-4AC0-89DB-D2EBF97BDD3F}" destId="{CB35BF54-AF02-4566-9E76-A9D58BECDAAE}" srcOrd="1" destOrd="0" presId="urn:microsoft.com/office/officeart/2005/8/layout/vList4"/>
    <dgm:cxn modelId="{6CC041CA-379E-4506-B6B6-0F08A1DACB01}" type="presParOf" srcId="{60107126-991F-4AC0-89DB-D2EBF97BDD3F}" destId="{8125CDCA-053A-4BB9-8A50-9F2C5BAAE857}" srcOrd="2" destOrd="0" presId="urn:microsoft.com/office/officeart/2005/8/layout/vList4"/>
    <dgm:cxn modelId="{CFB54285-FFEE-442D-BD72-6447C2F521EA}" type="presParOf" srcId="{8125CDCA-053A-4BB9-8A50-9F2C5BAAE857}" destId="{F7695947-3C92-49BD-9E77-F81EE0A38A95}" srcOrd="0" destOrd="0" presId="urn:microsoft.com/office/officeart/2005/8/layout/vList4"/>
    <dgm:cxn modelId="{F3D0F0E2-D640-4C3E-B4F1-373B47338F43}" type="presParOf" srcId="{8125CDCA-053A-4BB9-8A50-9F2C5BAAE857}" destId="{F31B62B6-1C5A-418F-9617-066AEC6FCCB8}" srcOrd="1" destOrd="0" presId="urn:microsoft.com/office/officeart/2005/8/layout/vList4"/>
    <dgm:cxn modelId="{AB3651DE-6B11-4400-8D6B-0E73292B8E73}" type="presParOf" srcId="{8125CDCA-053A-4BB9-8A50-9F2C5BAAE857}" destId="{79CE9380-F3EB-4A5F-8A4E-1FA7A1974636}" srcOrd="2" destOrd="0" presId="urn:microsoft.com/office/officeart/2005/8/layout/vList4"/>
    <dgm:cxn modelId="{89BAAA33-C865-426D-A83C-C73B40BCDA09}" type="presParOf" srcId="{60107126-991F-4AC0-89DB-D2EBF97BDD3F}" destId="{44F3884B-C7FB-4AB2-AFF8-C02BB85416F5}" srcOrd="3" destOrd="0" presId="urn:microsoft.com/office/officeart/2005/8/layout/vList4"/>
    <dgm:cxn modelId="{B274AA8A-72B5-4E6E-B3F1-8412D69A6408}" type="presParOf" srcId="{60107126-991F-4AC0-89DB-D2EBF97BDD3F}" destId="{ED3C4122-57FB-4E31-9023-C3F0BF791367}" srcOrd="4" destOrd="0" presId="urn:microsoft.com/office/officeart/2005/8/layout/vList4"/>
    <dgm:cxn modelId="{82DC45D9-A46C-4E7F-972D-C815F5564481}" type="presParOf" srcId="{ED3C4122-57FB-4E31-9023-C3F0BF791367}" destId="{73FD902E-84B8-4812-BCD4-2CC2B3100010}" srcOrd="0" destOrd="0" presId="urn:microsoft.com/office/officeart/2005/8/layout/vList4"/>
    <dgm:cxn modelId="{81E7E94D-5C89-4750-862E-DA262DD60555}" type="presParOf" srcId="{ED3C4122-57FB-4E31-9023-C3F0BF791367}" destId="{6682B7D1-8215-4862-B060-AD71245BBB8C}" srcOrd="1" destOrd="0" presId="urn:microsoft.com/office/officeart/2005/8/layout/vList4"/>
    <dgm:cxn modelId="{8C64D2FA-9368-46A8-9C98-D4EE7B85CCBE}" type="presParOf" srcId="{ED3C4122-57FB-4E31-9023-C3F0BF791367}" destId="{8BC4B860-104A-424F-B344-30D6B0FA86F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78746-A198-4711-B185-8FC13938A5C3}">
      <dsp:nvSpPr>
        <dsp:cNvPr id="0" name=""/>
        <dsp:cNvSpPr/>
      </dsp:nvSpPr>
      <dsp:spPr>
        <a:xfrm>
          <a:off x="0" y="0"/>
          <a:ext cx="8128000" cy="1693333"/>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s-GT" sz="3400" kern="1200" dirty="0" smtClean="0"/>
            <a:t>Mantenimiento deductivo</a:t>
          </a:r>
          <a:endParaRPr lang="es-GT" sz="3400" kern="1200" dirty="0"/>
        </a:p>
        <a:p>
          <a:pPr marL="228600" lvl="1" indent="-228600" algn="l" defTabSz="1200150">
            <a:lnSpc>
              <a:spcPct val="90000"/>
            </a:lnSpc>
            <a:spcBef>
              <a:spcPct val="0"/>
            </a:spcBef>
            <a:spcAft>
              <a:spcPct val="15000"/>
            </a:spcAft>
            <a:buChar char="••"/>
          </a:pPr>
          <a:r>
            <a:rPr lang="es-GT" sz="2700" b="0" i="0" kern="1200" dirty="0" smtClean="0"/>
            <a:t>estrategia para reducir fallas ocultas</a:t>
          </a:r>
          <a:endParaRPr lang="es-GT" sz="2700" kern="1200" dirty="0"/>
        </a:p>
      </dsp:txBody>
      <dsp:txXfrm>
        <a:off x="1794933" y="0"/>
        <a:ext cx="6333066" cy="1693333"/>
      </dsp:txXfrm>
    </dsp:sp>
    <dsp:sp modelId="{10D37CA0-9017-40F5-AB99-6CD012AD226C}">
      <dsp:nvSpPr>
        <dsp:cNvPr id="0" name=""/>
        <dsp:cNvSpPr/>
      </dsp:nvSpPr>
      <dsp:spPr>
        <a:xfrm>
          <a:off x="169333" y="169333"/>
          <a:ext cx="1625600" cy="1354666"/>
        </a:xfrm>
        <a:prstGeom prst="roundRect">
          <a:avLst>
            <a:gd name="adj" fmla="val 10000"/>
          </a:avLst>
        </a:prstGeom>
        <a:blipFill rotWithShape="1">
          <a:blip xmlns:r="http://schemas.openxmlformats.org/officeDocument/2006/relationships" r:embed="rId1"/>
          <a:stretch>
            <a:fillRect/>
          </a:stretch>
        </a:blipFill>
        <a:ln>
          <a:noFill/>
        </a:ln>
        <a:effectLst>
          <a:outerShdw blurRad="38100" dist="25400" dir="5400000" rotWithShape="0">
            <a:srgbClr val="000000">
              <a:alpha val="4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F7695947-3C92-49BD-9E77-F81EE0A38A95}">
      <dsp:nvSpPr>
        <dsp:cNvPr id="0" name=""/>
        <dsp:cNvSpPr/>
      </dsp:nvSpPr>
      <dsp:spPr>
        <a:xfrm>
          <a:off x="0" y="1862666"/>
          <a:ext cx="8128000" cy="1693333"/>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s-GT" sz="3400" kern="1200" dirty="0" smtClean="0"/>
            <a:t>Mantenimiento preventivo</a:t>
          </a:r>
          <a:endParaRPr lang="es-GT" sz="3400" kern="1200" dirty="0"/>
        </a:p>
        <a:p>
          <a:pPr marL="228600" lvl="1" indent="-228600" algn="l" defTabSz="1200150">
            <a:lnSpc>
              <a:spcPct val="90000"/>
            </a:lnSpc>
            <a:spcBef>
              <a:spcPct val="0"/>
            </a:spcBef>
            <a:spcAft>
              <a:spcPct val="15000"/>
            </a:spcAft>
            <a:buChar char="••"/>
          </a:pPr>
          <a:r>
            <a:rPr lang="es-GT" sz="2700" b="0" i="0" kern="1200" dirty="0" smtClean="0"/>
            <a:t>es el destinado a la conservación de equipos o instalaciones </a:t>
          </a:r>
          <a:endParaRPr lang="es-GT" sz="2700" kern="1200" dirty="0"/>
        </a:p>
      </dsp:txBody>
      <dsp:txXfrm>
        <a:off x="1794933" y="1862666"/>
        <a:ext cx="6333066" cy="1693333"/>
      </dsp:txXfrm>
    </dsp:sp>
    <dsp:sp modelId="{F31B62B6-1C5A-418F-9617-066AEC6FCCB8}">
      <dsp:nvSpPr>
        <dsp:cNvPr id="0" name=""/>
        <dsp:cNvSpPr/>
      </dsp:nvSpPr>
      <dsp:spPr>
        <a:xfrm>
          <a:off x="169333" y="2032000"/>
          <a:ext cx="1625600" cy="1354666"/>
        </a:xfrm>
        <a:prstGeom prst="roundRect">
          <a:avLst>
            <a:gd name="adj" fmla="val 10000"/>
          </a:avLst>
        </a:prstGeom>
        <a:blipFill rotWithShape="1">
          <a:blip xmlns:r="http://schemas.openxmlformats.org/officeDocument/2006/relationships" r:embed="rId2"/>
          <a:stretch>
            <a:fillRect/>
          </a:stretch>
        </a:blipFill>
        <a:ln>
          <a:noFill/>
        </a:ln>
        <a:effectLst>
          <a:outerShdw blurRad="38100" dist="25400" dir="5400000" rotWithShape="0">
            <a:srgbClr val="000000">
              <a:alpha val="4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73FD902E-84B8-4812-BCD4-2CC2B3100010}">
      <dsp:nvSpPr>
        <dsp:cNvPr id="0" name=""/>
        <dsp:cNvSpPr/>
      </dsp:nvSpPr>
      <dsp:spPr>
        <a:xfrm>
          <a:off x="0" y="3725333"/>
          <a:ext cx="8128000" cy="1693333"/>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s-GT" sz="3400" kern="1200" dirty="0" smtClean="0"/>
            <a:t>Mantenimiento correctivo</a:t>
          </a:r>
          <a:endParaRPr lang="es-GT" sz="3400" kern="1200" dirty="0"/>
        </a:p>
        <a:p>
          <a:pPr marL="228600" lvl="1" indent="-228600" algn="l" defTabSz="1200150">
            <a:lnSpc>
              <a:spcPct val="90000"/>
            </a:lnSpc>
            <a:spcBef>
              <a:spcPct val="0"/>
            </a:spcBef>
            <a:spcAft>
              <a:spcPct val="15000"/>
            </a:spcAft>
            <a:buChar char="••"/>
          </a:pPr>
          <a:r>
            <a:rPr lang="es-GT" sz="2700" b="0" i="0" kern="1200" dirty="0" smtClean="0"/>
            <a:t>corrige los defectos observados en los equipamientos o instalaciones</a:t>
          </a:r>
          <a:endParaRPr lang="es-GT" sz="2700" kern="1200" dirty="0"/>
        </a:p>
      </dsp:txBody>
      <dsp:txXfrm>
        <a:off x="1794933" y="3725333"/>
        <a:ext cx="6333066" cy="1693333"/>
      </dsp:txXfrm>
    </dsp:sp>
    <dsp:sp modelId="{6682B7D1-8215-4862-B060-AD71245BBB8C}">
      <dsp:nvSpPr>
        <dsp:cNvPr id="0" name=""/>
        <dsp:cNvSpPr/>
      </dsp:nvSpPr>
      <dsp:spPr>
        <a:xfrm>
          <a:off x="169333" y="3894666"/>
          <a:ext cx="1625600" cy="1354666"/>
        </a:xfrm>
        <a:prstGeom prst="roundRect">
          <a:avLst>
            <a:gd name="adj" fmla="val 10000"/>
          </a:avLst>
        </a:prstGeom>
        <a:blipFill rotWithShape="1">
          <a:blip xmlns:r="http://schemas.openxmlformats.org/officeDocument/2006/relationships" r:embed="rId3"/>
          <a:stretch>
            <a:fillRect/>
          </a:stretch>
        </a:blipFill>
        <a:ln>
          <a:noFill/>
        </a:ln>
        <a:effectLst>
          <a:outerShdw blurRad="38100" dist="25400" dir="5400000" rotWithShape="0">
            <a:srgbClr val="000000">
              <a:alpha val="4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88667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701236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416565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2421217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750537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96572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7/7/2017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63264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383904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7922153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030146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501835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04939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7/7/2017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52897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91948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2848424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465772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59598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7/7/2017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848242758"/>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rot="660039">
            <a:off x="1433660" y="2794570"/>
            <a:ext cx="9411618" cy="1123886"/>
          </a:xfrm>
        </p:spPr>
        <p:txBody>
          <a:bodyPr/>
          <a:lstStyle/>
          <a:p>
            <a:r>
              <a:rPr lang="es-GT" sz="5400" dirty="0" smtClean="0">
                <a:solidFill>
                  <a:schemeClr val="bg1">
                    <a:lumMod val="95000"/>
                    <a:lumOff val="5000"/>
                  </a:schemeClr>
                </a:solidFill>
              </a:rPr>
              <a:t>Tipos de mantenimientos </a:t>
            </a:r>
            <a:endParaRPr lang="es-GT" sz="5400" dirty="0">
              <a:solidFill>
                <a:schemeClr val="bg1">
                  <a:lumMod val="95000"/>
                  <a:lumOff val="5000"/>
                </a:schemeClr>
              </a:solidFill>
            </a:endParaRPr>
          </a:p>
        </p:txBody>
      </p:sp>
    </p:spTree>
    <p:extLst>
      <p:ext uri="{BB962C8B-B14F-4D97-AF65-F5344CB8AC3E}">
        <p14:creationId xmlns:p14="http://schemas.microsoft.com/office/powerpoint/2010/main" val="2585186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62076" y="327458"/>
            <a:ext cx="5429012" cy="699677"/>
          </a:xfrm>
        </p:spPr>
        <p:txBody>
          <a:bodyPr/>
          <a:lstStyle/>
          <a:p>
            <a:r>
              <a:rPr lang="es-GT" dirty="0" smtClean="0">
                <a:solidFill>
                  <a:schemeClr val="accent4">
                    <a:lumMod val="75000"/>
                  </a:schemeClr>
                </a:solidFill>
              </a:rPr>
              <a:t>Conclusión personal </a:t>
            </a:r>
            <a:endParaRPr lang="es-GT" dirty="0">
              <a:solidFill>
                <a:schemeClr val="accent4">
                  <a:lumMod val="75000"/>
                </a:schemeClr>
              </a:solidFill>
            </a:endParaRPr>
          </a:p>
        </p:txBody>
      </p:sp>
      <p:sp>
        <p:nvSpPr>
          <p:cNvPr id="3" name="Marcador de contenido 2"/>
          <p:cNvSpPr>
            <a:spLocks noGrp="1"/>
          </p:cNvSpPr>
          <p:nvPr>
            <p:ph idx="1"/>
          </p:nvPr>
        </p:nvSpPr>
        <p:spPr>
          <a:xfrm>
            <a:off x="1403937" y="2892163"/>
            <a:ext cx="8946541" cy="1404266"/>
          </a:xfrm>
        </p:spPr>
        <p:txBody>
          <a:bodyPr/>
          <a:lstStyle/>
          <a:p>
            <a:r>
              <a:rPr lang="es-GT" dirty="0" smtClean="0">
                <a:solidFill>
                  <a:schemeClr val="bg1">
                    <a:lumMod val="95000"/>
                    <a:lumOff val="5000"/>
                  </a:schemeClr>
                </a:solidFill>
              </a:rPr>
              <a:t>En este trabajo se aprende los tres tipos de mantenimientos de una computadora se enseña a como se debe usar y como se deben realizar los tipos de mantenimientos y para que sirven y para que etapa de la maquina se tienen que aplicar.</a:t>
            </a:r>
            <a:endParaRPr lang="es-GT" dirty="0">
              <a:solidFill>
                <a:schemeClr val="bg1">
                  <a:lumMod val="95000"/>
                  <a:lumOff val="5000"/>
                </a:schemeClr>
              </a:solidFill>
            </a:endParaRPr>
          </a:p>
        </p:txBody>
      </p:sp>
    </p:spTree>
    <p:extLst>
      <p:ext uri="{BB962C8B-B14F-4D97-AF65-F5344CB8AC3E}">
        <p14:creationId xmlns:p14="http://schemas.microsoft.com/office/powerpoint/2010/main" val="759759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25E-7 -0.12292 L -0.12122 -0.1206 L -0.01758 -0.09028 L -0.01758 -0.09005 L 6.25E-7 -0.12292 Z " pathEditMode="relative" rAng="0" ptsTypes="AAAAA">
                                      <p:cBhvr>
                                        <p:cTn id="6" dur="2000" fill="hold"/>
                                        <p:tgtEl>
                                          <p:spTgt spid="3">
                                            <p:txEl>
                                              <p:pRg st="0" end="0"/>
                                            </p:txEl>
                                          </p:spTgt>
                                        </p:tgtEl>
                                        <p:attrNameLst>
                                          <p:attrName>ppt_x</p:attrName>
                                          <p:attrName>ppt_y</p:attrName>
                                        </p:attrNameLst>
                                      </p:cBhvr>
                                      <p:rCtr x="-6068" y="1644"/>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17794" y="1778697"/>
            <a:ext cx="9166492" cy="3061316"/>
          </a:xfrm>
        </p:spPr>
        <p:txBody>
          <a:bodyPr>
            <a:normAutofit fontScale="90000"/>
          </a:bodyPr>
          <a:lstStyle/>
          <a:p>
            <a:r>
              <a:rPr lang="es-GT" sz="3600" dirty="0" smtClean="0"/>
              <a:t>Nombre: Jorge adrián ventura </a:t>
            </a:r>
            <a:br>
              <a:rPr lang="es-GT" sz="3600" dirty="0" smtClean="0"/>
            </a:br>
            <a:r>
              <a:rPr lang="es-GT" sz="3600" dirty="0" smtClean="0"/>
              <a:t>grado: 5to bachillerato en computación </a:t>
            </a:r>
            <a:br>
              <a:rPr lang="es-GT" sz="3600" dirty="0" smtClean="0"/>
            </a:br>
            <a:r>
              <a:rPr lang="es-GT" sz="3600" dirty="0" smtClean="0"/>
              <a:t>sección: “A” </a:t>
            </a:r>
            <a:br>
              <a:rPr lang="es-GT" sz="3600" dirty="0" smtClean="0"/>
            </a:br>
            <a:r>
              <a:rPr lang="es-GT" sz="3600" dirty="0" smtClean="0"/>
              <a:t>Establecimiento: liceo Compu-market</a:t>
            </a:r>
            <a:r>
              <a:rPr lang="es-GT" sz="2000" dirty="0" smtClean="0"/>
              <a:t/>
            </a:r>
            <a:br>
              <a:rPr lang="es-GT" sz="2000" dirty="0" smtClean="0"/>
            </a:br>
            <a:endParaRPr lang="es-GT" sz="2000" dirty="0"/>
          </a:p>
        </p:txBody>
      </p:sp>
    </p:spTree>
    <p:extLst>
      <p:ext uri="{BB962C8B-B14F-4D97-AF65-F5344CB8AC3E}">
        <p14:creationId xmlns:p14="http://schemas.microsoft.com/office/powerpoint/2010/main" val="41494766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99132" y="402614"/>
            <a:ext cx="7157604" cy="812411"/>
          </a:xfrm>
        </p:spPr>
        <p:txBody>
          <a:bodyPr/>
          <a:lstStyle/>
          <a:p>
            <a:r>
              <a:rPr lang="es-GT" dirty="0" smtClean="0">
                <a:solidFill>
                  <a:schemeClr val="bg1">
                    <a:lumMod val="95000"/>
                    <a:lumOff val="5000"/>
                  </a:schemeClr>
                </a:solidFill>
              </a:rPr>
              <a:t>Mantenimiento deductivo </a:t>
            </a:r>
            <a:endParaRPr lang="es-GT" dirty="0">
              <a:solidFill>
                <a:schemeClr val="bg1">
                  <a:lumMod val="95000"/>
                  <a:lumOff val="5000"/>
                </a:schemeClr>
              </a:solidFill>
            </a:endParaRPr>
          </a:p>
        </p:txBody>
      </p:sp>
      <p:sp>
        <p:nvSpPr>
          <p:cNvPr id="3" name="Marcador de contenido 2"/>
          <p:cNvSpPr>
            <a:spLocks noGrp="1"/>
          </p:cNvSpPr>
          <p:nvPr>
            <p:ph idx="1"/>
          </p:nvPr>
        </p:nvSpPr>
        <p:spPr/>
        <p:txBody>
          <a:bodyPr>
            <a:normAutofit/>
          </a:bodyPr>
          <a:lstStyle/>
          <a:p>
            <a:r>
              <a:rPr lang="es-GT" i="1" dirty="0"/>
              <a:t>El Mantenimiento detectivo es una estrategia alternativa a la hora de reducir la consecuencia negativa, producto de las fallas simultáneas que ocurren en dispositivos de seguridad o dispositivos </a:t>
            </a:r>
            <a:r>
              <a:rPr lang="es-GT" i="1" dirty="0" smtClean="0"/>
              <a:t>redundantes. De</a:t>
            </a:r>
            <a:r>
              <a:rPr lang="es-GT" dirty="0" smtClean="0"/>
              <a:t> </a:t>
            </a:r>
            <a:r>
              <a:rPr lang="es-GT" dirty="0"/>
              <a:t>acuerdo al ingeniero Alejandro Pistarelli, durante </a:t>
            </a:r>
            <a:r>
              <a:rPr lang="es-GT" dirty="0" smtClean="0"/>
              <a:t>XIV congreso nacional de mantenimiento y expo mantener 2012, </a:t>
            </a:r>
            <a:r>
              <a:rPr lang="es-GT" dirty="0"/>
              <a:t>este tipo de metodología es vital a la hora de reducir las consecuencias de los fallos ocultos, sin embargo, su aplicabilidad en cuanto a Mantenimiento se deriva específicamente en dispositivos redundantes y de protección, en los cuales pueden ocurrir fallos que pasan </a:t>
            </a:r>
            <a:r>
              <a:rPr lang="es-GT" dirty="0" smtClean="0"/>
              <a:t>inadvertidos. La</a:t>
            </a:r>
            <a:r>
              <a:rPr lang="es-GT" i="1" dirty="0" smtClean="0"/>
              <a:t> </a:t>
            </a:r>
            <a:r>
              <a:rPr lang="es-GT" i="1" dirty="0"/>
              <a:t>estrategia surge como una alternativa a los tipos de estrategia de Mantenimiento tradicionales como el Mantenimiento preventivo y se basan en variables diferentes a los manejos </a:t>
            </a:r>
            <a:r>
              <a:rPr lang="es-GT" i="1" dirty="0" smtClean="0"/>
              <a:t>tradicionales</a:t>
            </a:r>
            <a:r>
              <a:rPr lang="es-GT" dirty="0" smtClean="0"/>
              <a:t>: </a:t>
            </a:r>
            <a:r>
              <a:rPr lang="es-GT" dirty="0"/>
              <a:t>Aseguró el experto.</a:t>
            </a:r>
          </a:p>
          <a:p>
            <a:endParaRPr lang="es-GT" dirty="0"/>
          </a:p>
        </p:txBody>
      </p:sp>
    </p:spTree>
    <p:extLst>
      <p:ext uri="{BB962C8B-B14F-4D97-AF65-F5344CB8AC3E}">
        <p14:creationId xmlns:p14="http://schemas.microsoft.com/office/powerpoint/2010/main" val="34500841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12"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7010" y="211592"/>
            <a:ext cx="5598113" cy="427235"/>
          </a:xfrm>
        </p:spPr>
        <p:txBody>
          <a:bodyPr>
            <a:normAutofit/>
          </a:bodyPr>
          <a:lstStyle/>
          <a:p>
            <a:r>
              <a:rPr lang="es-GT" dirty="0" smtClean="0"/>
              <a:t>Imágenes del mantenimiento deductivo </a:t>
            </a:r>
            <a:endParaRPr lang="es-GT" dirty="0"/>
          </a:p>
        </p:txBody>
      </p:sp>
      <p:pic>
        <p:nvPicPr>
          <p:cNvPr id="1026" name="Picture 2" descr="Resultado de imagen para imagenes del mantenimiento detectivo de computador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06996">
            <a:off x="301645" y="920823"/>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rot="1280409">
            <a:off x="8506087" y="4403221"/>
            <a:ext cx="3371850" cy="1762125"/>
          </a:xfrm>
          <a:prstGeom prst="rect">
            <a:avLst/>
          </a:prstGeom>
        </p:spPr>
      </p:pic>
      <p:pic>
        <p:nvPicPr>
          <p:cNvPr id="7" name="Imagen 6"/>
          <p:cNvPicPr>
            <a:picLocks noChangeAspect="1"/>
          </p:cNvPicPr>
          <p:nvPr/>
        </p:nvPicPr>
        <p:blipFill>
          <a:blip r:embed="rId4"/>
          <a:stretch>
            <a:fillRect/>
          </a:stretch>
        </p:blipFill>
        <p:spPr>
          <a:xfrm rot="900267">
            <a:off x="483186" y="4093658"/>
            <a:ext cx="2381250" cy="2381250"/>
          </a:xfrm>
          <a:prstGeom prst="rect">
            <a:avLst/>
          </a:prstGeom>
        </p:spPr>
      </p:pic>
      <p:pic>
        <p:nvPicPr>
          <p:cNvPr id="8" name="Imagen 7"/>
          <p:cNvPicPr>
            <a:picLocks noChangeAspect="1"/>
          </p:cNvPicPr>
          <p:nvPr/>
        </p:nvPicPr>
        <p:blipFill>
          <a:blip r:embed="rId5"/>
          <a:stretch>
            <a:fillRect/>
          </a:stretch>
        </p:blipFill>
        <p:spPr>
          <a:xfrm rot="196917">
            <a:off x="4007883" y="1550482"/>
            <a:ext cx="3810000" cy="3876675"/>
          </a:xfrm>
          <a:prstGeom prst="rect">
            <a:avLst/>
          </a:prstGeom>
        </p:spPr>
      </p:pic>
      <p:pic>
        <p:nvPicPr>
          <p:cNvPr id="9" name="Imagen 8"/>
          <p:cNvPicPr>
            <a:picLocks noChangeAspect="1"/>
          </p:cNvPicPr>
          <p:nvPr/>
        </p:nvPicPr>
        <p:blipFill>
          <a:blip r:embed="rId6"/>
          <a:stretch>
            <a:fillRect/>
          </a:stretch>
        </p:blipFill>
        <p:spPr>
          <a:xfrm rot="21317281">
            <a:off x="8915662" y="1522238"/>
            <a:ext cx="2552700" cy="1790700"/>
          </a:xfrm>
          <a:prstGeom prst="rect">
            <a:avLst/>
          </a:prstGeom>
        </p:spPr>
      </p:pic>
    </p:spTree>
    <p:extLst>
      <p:ext uri="{BB962C8B-B14F-4D97-AF65-F5344CB8AC3E}">
        <p14:creationId xmlns:p14="http://schemas.microsoft.com/office/powerpoint/2010/main" val="39475255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11865" y="365036"/>
            <a:ext cx="7120026" cy="812411"/>
          </a:xfrm>
        </p:spPr>
        <p:txBody>
          <a:bodyPr/>
          <a:lstStyle/>
          <a:p>
            <a:r>
              <a:rPr lang="es-GT" dirty="0" smtClean="0">
                <a:solidFill>
                  <a:schemeClr val="bg1">
                    <a:lumMod val="95000"/>
                    <a:lumOff val="5000"/>
                  </a:schemeClr>
                </a:solidFill>
              </a:rPr>
              <a:t>Mantenimiento preventivo</a:t>
            </a:r>
            <a:endParaRPr lang="es-GT" dirty="0">
              <a:solidFill>
                <a:schemeClr val="bg1">
                  <a:lumMod val="95000"/>
                  <a:lumOff val="5000"/>
                </a:schemeClr>
              </a:solidFill>
            </a:endParaRPr>
          </a:p>
        </p:txBody>
      </p:sp>
      <p:sp>
        <p:nvSpPr>
          <p:cNvPr id="3" name="Marcador de contenido 2"/>
          <p:cNvSpPr>
            <a:spLocks noGrp="1"/>
          </p:cNvSpPr>
          <p:nvPr>
            <p:ph idx="1"/>
          </p:nvPr>
        </p:nvSpPr>
        <p:spPr>
          <a:xfrm>
            <a:off x="1178468" y="1865027"/>
            <a:ext cx="8946541" cy="4195481"/>
          </a:xfrm>
        </p:spPr>
        <p:txBody>
          <a:bodyPr>
            <a:normAutofit fontScale="85000" lnSpcReduction="10000"/>
          </a:bodyPr>
          <a:lstStyle/>
          <a:p>
            <a:r>
              <a:rPr lang="es-GT" dirty="0"/>
              <a:t>En las operaciones de </a:t>
            </a:r>
            <a:r>
              <a:rPr lang="es-GT" dirty="0" smtClean="0"/>
              <a:t>mantenimiento el</a:t>
            </a:r>
            <a:r>
              <a:rPr lang="es-GT" dirty="0"/>
              <a:t> </a:t>
            </a:r>
            <a:r>
              <a:rPr lang="es-GT" dirty="0" smtClean="0"/>
              <a:t>mantenimiento preventivo</a:t>
            </a:r>
            <a:r>
              <a:rPr lang="es-GT" dirty="0"/>
              <a:t> es el destinado a la conservación de equipos o instalaciones mediante la realización de revisión y reparación que garanticen su buen funcionamiento y fiabilidad. El mantenimiento preventivo se realiza en equipos en condiciones de funcionamiento, por oposición al mantenimiento correctivo que repara o pone en condiciones de funcionamiento aquellos que dejaron de funcionar o están </a:t>
            </a:r>
            <a:r>
              <a:rPr lang="es-GT" dirty="0" smtClean="0"/>
              <a:t>dañados. El </a:t>
            </a:r>
            <a:r>
              <a:rPr lang="es-GT" dirty="0"/>
              <a:t>primer objetivo del mantenimiento es evitar o mitigar las consecuencias de los fallos del equipo, logrando prevenir las incidencias antes de que estas ocurran. Las tareas de mantenimiento preventivo pueden incluir acciones como cambio de piezas desgastadas, cambios de aceites y lubricantes, etc. El mantenimiento preventivo debe evitar los fallos en el equipo antes de que estos </a:t>
            </a:r>
            <a:r>
              <a:rPr lang="es-GT" dirty="0" smtClean="0"/>
              <a:t>ocurran. Algunos </a:t>
            </a:r>
            <a:r>
              <a:rPr lang="es-GT" dirty="0"/>
              <a:t>de los métodos más habituales para determinar que procesos de mantenimiento preventivo deben llevarse a cabo son las recomendaciones de los fabricantes, la legislación vigente, las recomendaciones de expertos y las acciones llevadas a cabo sobre activos similares.</a:t>
            </a:r>
          </a:p>
          <a:p>
            <a:endParaRPr lang="es-GT" dirty="0"/>
          </a:p>
        </p:txBody>
      </p:sp>
    </p:spTree>
    <p:extLst>
      <p:ext uri="{BB962C8B-B14F-4D97-AF65-F5344CB8AC3E}">
        <p14:creationId xmlns:p14="http://schemas.microsoft.com/office/powerpoint/2010/main" val="2564888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6283" y="174013"/>
            <a:ext cx="5522956" cy="452287"/>
          </a:xfrm>
        </p:spPr>
        <p:txBody>
          <a:bodyPr>
            <a:normAutofit/>
          </a:bodyPr>
          <a:lstStyle/>
          <a:p>
            <a:r>
              <a:rPr lang="es-GT" dirty="0" smtClean="0"/>
              <a:t>Imágenes de mantenimiento preventivo</a:t>
            </a:r>
            <a:endParaRPr lang="es-GT" dirty="0"/>
          </a:p>
        </p:txBody>
      </p:sp>
      <p:pic>
        <p:nvPicPr>
          <p:cNvPr id="5" name="Imagen 4"/>
          <p:cNvPicPr>
            <a:picLocks noChangeAspect="1"/>
          </p:cNvPicPr>
          <p:nvPr/>
        </p:nvPicPr>
        <p:blipFill>
          <a:blip r:embed="rId2"/>
          <a:stretch>
            <a:fillRect/>
          </a:stretch>
        </p:blipFill>
        <p:spPr>
          <a:xfrm>
            <a:off x="218161" y="626299"/>
            <a:ext cx="4078266" cy="2429967"/>
          </a:xfrm>
          <a:prstGeom prst="rect">
            <a:avLst/>
          </a:prstGeom>
        </p:spPr>
      </p:pic>
      <p:pic>
        <p:nvPicPr>
          <p:cNvPr id="6" name="Imagen 5"/>
          <p:cNvPicPr>
            <a:picLocks noChangeAspect="1"/>
          </p:cNvPicPr>
          <p:nvPr/>
        </p:nvPicPr>
        <p:blipFill>
          <a:blip r:embed="rId3"/>
          <a:stretch>
            <a:fillRect/>
          </a:stretch>
        </p:blipFill>
        <p:spPr>
          <a:xfrm>
            <a:off x="4501019" y="1197277"/>
            <a:ext cx="7561545" cy="3780773"/>
          </a:xfrm>
          <a:prstGeom prst="rect">
            <a:avLst/>
          </a:prstGeom>
        </p:spPr>
      </p:pic>
      <p:pic>
        <p:nvPicPr>
          <p:cNvPr id="7" name="Imagen 6"/>
          <p:cNvPicPr>
            <a:picLocks noChangeAspect="1"/>
          </p:cNvPicPr>
          <p:nvPr/>
        </p:nvPicPr>
        <p:blipFill>
          <a:blip r:embed="rId4"/>
          <a:stretch>
            <a:fillRect/>
          </a:stretch>
        </p:blipFill>
        <p:spPr>
          <a:xfrm>
            <a:off x="126283" y="4107558"/>
            <a:ext cx="4170144" cy="2713801"/>
          </a:xfrm>
          <a:prstGeom prst="rect">
            <a:avLst/>
          </a:prstGeom>
        </p:spPr>
      </p:pic>
    </p:spTree>
    <p:extLst>
      <p:ext uri="{BB962C8B-B14F-4D97-AF65-F5344CB8AC3E}">
        <p14:creationId xmlns:p14="http://schemas.microsoft.com/office/powerpoint/2010/main" val="3229820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60410" y="227249"/>
            <a:ext cx="7032344" cy="762307"/>
          </a:xfrm>
        </p:spPr>
        <p:txBody>
          <a:bodyPr/>
          <a:lstStyle/>
          <a:p>
            <a:r>
              <a:rPr lang="es-GT" dirty="0" smtClean="0">
                <a:solidFill>
                  <a:schemeClr val="bg1">
                    <a:lumMod val="95000"/>
                    <a:lumOff val="5000"/>
                  </a:schemeClr>
                </a:solidFill>
              </a:rPr>
              <a:t>Mantenimiento correctivo</a:t>
            </a:r>
            <a:endParaRPr lang="es-GT" dirty="0">
              <a:solidFill>
                <a:schemeClr val="bg1">
                  <a:lumMod val="95000"/>
                  <a:lumOff val="5000"/>
                </a:schemeClr>
              </a:solidFill>
            </a:endParaRPr>
          </a:p>
        </p:txBody>
      </p:sp>
      <p:sp>
        <p:nvSpPr>
          <p:cNvPr id="3" name="Marcador de contenido 2"/>
          <p:cNvSpPr>
            <a:spLocks noGrp="1"/>
          </p:cNvSpPr>
          <p:nvPr>
            <p:ph idx="1"/>
          </p:nvPr>
        </p:nvSpPr>
        <p:spPr>
          <a:xfrm>
            <a:off x="1291202" y="1689664"/>
            <a:ext cx="8946541" cy="4195481"/>
          </a:xfrm>
        </p:spPr>
        <p:txBody>
          <a:bodyPr>
            <a:normAutofit/>
          </a:bodyPr>
          <a:lstStyle/>
          <a:p>
            <a:r>
              <a:rPr lang="es-GT" dirty="0"/>
              <a:t>Se </a:t>
            </a:r>
            <a:r>
              <a:rPr lang="es-GT" dirty="0" smtClean="0"/>
              <a:t>denomina</a:t>
            </a:r>
            <a:r>
              <a:rPr lang="es-GT" dirty="0"/>
              <a:t> </a:t>
            </a:r>
            <a:r>
              <a:rPr lang="es-GT" dirty="0" smtClean="0"/>
              <a:t>mantenimiento correctivo </a:t>
            </a:r>
            <a:r>
              <a:rPr lang="es-GT" dirty="0"/>
              <a:t>aquel que corrige los defectos observados en los equipamientos o instalaciones, es la forma más básica de mantenimiento y consiste en localizar averías o defectos y corregirlos o repararlos. Históricamente es el primer concepto de mantenimiento y el único hasta la Primera Guerra Mundial, dada la simplicidad de las máquinas, equipamientos e instalaciones de la época. El mantenimiento era sinónimo de reparar aquello que estaba </a:t>
            </a:r>
            <a:r>
              <a:rPr lang="es-GT" dirty="0" err="1" smtClean="0"/>
              <a:t>averiado.Este</a:t>
            </a:r>
            <a:r>
              <a:rPr lang="es-GT" dirty="0" smtClean="0"/>
              <a:t> </a:t>
            </a:r>
            <a:r>
              <a:rPr lang="es-GT" dirty="0"/>
              <a:t>mantenimiento que se realiza luego que ocurra una falla o avería en el equipo que por su naturaleza no pueden planificarse en el tiempo, presenta costos por reparación y repuestos no presupuestadas, pues puede implicar el cambio de algunas piezas del equipo en caso de ser necesario.</a:t>
            </a:r>
          </a:p>
          <a:p>
            <a:endParaRPr lang="es-GT" dirty="0"/>
          </a:p>
        </p:txBody>
      </p:sp>
    </p:spTree>
    <p:extLst>
      <p:ext uri="{BB962C8B-B14F-4D97-AF65-F5344CB8AC3E}">
        <p14:creationId xmlns:p14="http://schemas.microsoft.com/office/powerpoint/2010/main" val="348271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23910"/>
            <a:ext cx="5497904" cy="464814"/>
          </a:xfrm>
        </p:spPr>
        <p:txBody>
          <a:bodyPr/>
          <a:lstStyle/>
          <a:p>
            <a:r>
              <a:rPr lang="es-GT" dirty="0" smtClean="0"/>
              <a:t>Imágenes de mantenimiento correctivo</a:t>
            </a:r>
            <a:endParaRPr lang="es-GT" dirty="0"/>
          </a:p>
        </p:txBody>
      </p:sp>
      <p:pic>
        <p:nvPicPr>
          <p:cNvPr id="4" name="Imagen 3"/>
          <p:cNvPicPr>
            <a:picLocks noChangeAspect="1"/>
          </p:cNvPicPr>
          <p:nvPr/>
        </p:nvPicPr>
        <p:blipFill>
          <a:blip r:embed="rId2"/>
          <a:stretch>
            <a:fillRect/>
          </a:stretch>
        </p:blipFill>
        <p:spPr>
          <a:xfrm>
            <a:off x="4122628" y="1724208"/>
            <a:ext cx="4076178" cy="3322085"/>
          </a:xfrm>
          <a:prstGeom prst="rect">
            <a:avLst/>
          </a:prstGeom>
        </p:spPr>
      </p:pic>
      <p:pic>
        <p:nvPicPr>
          <p:cNvPr id="5" name="Imagen 4"/>
          <p:cNvPicPr>
            <a:picLocks noChangeAspect="1"/>
          </p:cNvPicPr>
          <p:nvPr/>
        </p:nvPicPr>
        <p:blipFill>
          <a:blip r:embed="rId3"/>
          <a:stretch>
            <a:fillRect/>
          </a:stretch>
        </p:blipFill>
        <p:spPr>
          <a:xfrm>
            <a:off x="370104" y="798730"/>
            <a:ext cx="2707124" cy="2432985"/>
          </a:xfrm>
          <a:prstGeom prst="rect">
            <a:avLst/>
          </a:prstGeom>
        </p:spPr>
      </p:pic>
      <p:pic>
        <p:nvPicPr>
          <p:cNvPr id="6" name="Imagen 5"/>
          <p:cNvPicPr>
            <a:picLocks noChangeAspect="1"/>
          </p:cNvPicPr>
          <p:nvPr/>
        </p:nvPicPr>
        <p:blipFill>
          <a:blip r:embed="rId4"/>
          <a:stretch>
            <a:fillRect/>
          </a:stretch>
        </p:blipFill>
        <p:spPr>
          <a:xfrm>
            <a:off x="300625" y="3779468"/>
            <a:ext cx="2776603" cy="2533650"/>
          </a:xfrm>
          <a:prstGeom prst="rect">
            <a:avLst/>
          </a:prstGeom>
        </p:spPr>
      </p:pic>
      <p:pic>
        <p:nvPicPr>
          <p:cNvPr id="7" name="Imagen 6"/>
          <p:cNvPicPr>
            <a:picLocks noChangeAspect="1"/>
          </p:cNvPicPr>
          <p:nvPr/>
        </p:nvPicPr>
        <p:blipFill>
          <a:blip r:embed="rId5"/>
          <a:stretch>
            <a:fillRect/>
          </a:stretch>
        </p:blipFill>
        <p:spPr>
          <a:xfrm>
            <a:off x="9244207" y="4300370"/>
            <a:ext cx="2428483" cy="2313449"/>
          </a:xfrm>
          <a:prstGeom prst="rect">
            <a:avLst/>
          </a:prstGeom>
        </p:spPr>
      </p:pic>
      <p:pic>
        <p:nvPicPr>
          <p:cNvPr id="8" name="Imagen 7"/>
          <p:cNvPicPr>
            <a:picLocks noChangeAspect="1"/>
          </p:cNvPicPr>
          <p:nvPr/>
        </p:nvPicPr>
        <p:blipFill>
          <a:blip r:embed="rId6"/>
          <a:stretch>
            <a:fillRect/>
          </a:stretch>
        </p:blipFill>
        <p:spPr>
          <a:xfrm>
            <a:off x="9244207" y="1416355"/>
            <a:ext cx="2518991" cy="2166089"/>
          </a:xfrm>
          <a:prstGeom prst="rect">
            <a:avLst/>
          </a:prstGeom>
        </p:spPr>
      </p:pic>
    </p:spTree>
    <p:extLst>
      <p:ext uri="{BB962C8B-B14F-4D97-AF65-F5344CB8AC3E}">
        <p14:creationId xmlns:p14="http://schemas.microsoft.com/office/powerpoint/2010/main" val="20498179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280069906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410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fracture"/>
      </p:transition>
    </mc:Choice>
    <mc:Fallback>
      <p:transition spd="slow" advTm="2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53</TotalTime>
  <Words>271</Words>
  <Application>Microsoft Office PowerPoint</Application>
  <PresentationFormat>Panorámica</PresentationFormat>
  <Paragraphs>19</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Century Gothic</vt:lpstr>
      <vt:lpstr>Wingdings 3</vt:lpstr>
      <vt:lpstr>Ion</vt:lpstr>
      <vt:lpstr>Tipos de mantenimientos </vt:lpstr>
      <vt:lpstr>Nombre: Jorge adrián ventura  grado: 5to bachillerato en computación  sección: “A”  Establecimiento: liceo Compu-market </vt:lpstr>
      <vt:lpstr>Mantenimiento deductivo </vt:lpstr>
      <vt:lpstr>Presentación de PowerPoint</vt:lpstr>
      <vt:lpstr>Mantenimiento preventivo</vt:lpstr>
      <vt:lpstr>Presentación de PowerPoint</vt:lpstr>
      <vt:lpstr>Mantenimiento correctivo</vt:lpstr>
      <vt:lpstr>Presentación de PowerPoint</vt:lpstr>
      <vt:lpstr>Presentación de PowerPoint</vt:lpstr>
      <vt:lpstr>Conclusión personal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mantenimientos</dc:title>
  <dc:creator>estudiante de Liceo Compu-market</dc:creator>
  <cp:lastModifiedBy>estudiante de Liceo Compu-market</cp:lastModifiedBy>
  <cp:revision>6</cp:revision>
  <dcterms:created xsi:type="dcterms:W3CDTF">2017-07-07T16:02:52Z</dcterms:created>
  <dcterms:modified xsi:type="dcterms:W3CDTF">2017-07-07T16:56:19Z</dcterms:modified>
</cp:coreProperties>
</file>